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77" r:id="rId7"/>
    <p:sldId id="260" r:id="rId8"/>
    <p:sldId id="262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4" r:id="rId19"/>
    <p:sldId id="265" r:id="rId20"/>
    <p:sldId id="279" r:id="rId21"/>
    <p:sldId id="278" r:id="rId22"/>
    <p:sldId id="267" r:id="rId23"/>
    <p:sldId id="266" r:id="rId24"/>
    <p:sldId id="276" r:id="rId2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D9D2-B615-4C16-A560-82197119F6CF}" type="datetimeFigureOut">
              <a:rPr lang="en-PK" smtClean="0"/>
              <a:t>06/11/2023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E470-66D0-484F-8BFB-AAA8EAF565B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75495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D9D2-B615-4C16-A560-82197119F6CF}" type="datetimeFigureOut">
              <a:rPr lang="en-PK" smtClean="0"/>
              <a:t>06/11/2023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E470-66D0-484F-8BFB-AAA8EAF565B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6242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D9D2-B615-4C16-A560-82197119F6CF}" type="datetimeFigureOut">
              <a:rPr lang="en-PK" smtClean="0"/>
              <a:t>06/11/2023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E470-66D0-484F-8BFB-AAA8EAF565B7}" type="slidenum">
              <a:rPr lang="en-PK" smtClean="0"/>
              <a:t>‹#›</a:t>
            </a:fld>
            <a:endParaRPr lang="en-P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506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D9D2-B615-4C16-A560-82197119F6CF}" type="datetimeFigureOut">
              <a:rPr lang="en-PK" smtClean="0"/>
              <a:t>06/11/2023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E470-66D0-484F-8BFB-AAA8EAF565B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86735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D9D2-B615-4C16-A560-82197119F6CF}" type="datetimeFigureOut">
              <a:rPr lang="en-PK" smtClean="0"/>
              <a:t>06/11/2023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E470-66D0-484F-8BFB-AAA8EAF565B7}" type="slidenum">
              <a:rPr lang="en-PK" smtClean="0"/>
              <a:t>‹#›</a:t>
            </a:fld>
            <a:endParaRPr lang="en-P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8625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D9D2-B615-4C16-A560-82197119F6CF}" type="datetimeFigureOut">
              <a:rPr lang="en-PK" smtClean="0"/>
              <a:t>06/11/2023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E470-66D0-484F-8BFB-AAA8EAF565B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78781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D9D2-B615-4C16-A560-82197119F6CF}" type="datetimeFigureOut">
              <a:rPr lang="en-PK" smtClean="0"/>
              <a:t>06/11/2023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E470-66D0-484F-8BFB-AAA8EAF565B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8555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D9D2-B615-4C16-A560-82197119F6CF}" type="datetimeFigureOut">
              <a:rPr lang="en-PK" smtClean="0"/>
              <a:t>06/11/2023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E470-66D0-484F-8BFB-AAA8EAF565B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5662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D9D2-B615-4C16-A560-82197119F6CF}" type="datetimeFigureOut">
              <a:rPr lang="en-PK" smtClean="0"/>
              <a:t>06/11/2023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E470-66D0-484F-8BFB-AAA8EAF565B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2889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D9D2-B615-4C16-A560-82197119F6CF}" type="datetimeFigureOut">
              <a:rPr lang="en-PK" smtClean="0"/>
              <a:t>06/11/2023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E470-66D0-484F-8BFB-AAA8EAF565B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23490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D9D2-B615-4C16-A560-82197119F6CF}" type="datetimeFigureOut">
              <a:rPr lang="en-PK" smtClean="0"/>
              <a:t>06/11/2023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E470-66D0-484F-8BFB-AAA8EAF565B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7573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D9D2-B615-4C16-A560-82197119F6CF}" type="datetimeFigureOut">
              <a:rPr lang="en-PK" smtClean="0"/>
              <a:t>06/11/2023</a:t>
            </a:fld>
            <a:endParaRPr lang="en-P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E470-66D0-484F-8BFB-AAA8EAF565B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44302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D9D2-B615-4C16-A560-82197119F6CF}" type="datetimeFigureOut">
              <a:rPr lang="en-PK" smtClean="0"/>
              <a:t>06/11/2023</a:t>
            </a:fld>
            <a:endParaRPr lang="en-P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E470-66D0-484F-8BFB-AAA8EAF565B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5238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D9D2-B615-4C16-A560-82197119F6CF}" type="datetimeFigureOut">
              <a:rPr lang="en-PK" smtClean="0"/>
              <a:t>06/11/2023</a:t>
            </a:fld>
            <a:endParaRPr lang="en-P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E470-66D0-484F-8BFB-AAA8EAF565B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062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D9D2-B615-4C16-A560-82197119F6CF}" type="datetimeFigureOut">
              <a:rPr lang="en-PK" smtClean="0"/>
              <a:t>06/11/2023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E470-66D0-484F-8BFB-AAA8EAF565B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5290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D9D2-B615-4C16-A560-82197119F6CF}" type="datetimeFigureOut">
              <a:rPr lang="en-PK" smtClean="0"/>
              <a:t>06/11/2023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E470-66D0-484F-8BFB-AAA8EAF565B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5797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0D9D2-B615-4C16-A560-82197119F6CF}" type="datetimeFigureOut">
              <a:rPr lang="en-PK" smtClean="0"/>
              <a:t>06/11/2023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66E470-66D0-484F-8BFB-AAA8EAF565B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6916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ACTIVITIES BY SINDH </a:t>
            </a:r>
            <a:br>
              <a:rPr lang="en-US" dirty="0"/>
            </a:br>
            <a:r>
              <a:rPr lang="en-US" dirty="0"/>
              <a:t>GOVERNMENT UNDER PRMI</a:t>
            </a:r>
            <a:br>
              <a:rPr lang="en-US" dirty="0"/>
            </a:br>
            <a:r>
              <a:rPr lang="en-US" sz="2000" dirty="0"/>
              <a:t>November 2023</a:t>
            </a:r>
            <a:br>
              <a:rPr lang="en-US" dirty="0"/>
            </a:br>
            <a:endParaRPr lang="en-PK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6A009-BB9D-DCF9-05EB-1D60362A95BD}"/>
              </a:ext>
            </a:extLst>
          </p:cNvPr>
          <p:cNvSpPr txBox="1"/>
          <p:nvPr/>
        </p:nvSpPr>
        <p:spPr>
          <a:xfrm>
            <a:off x="167951" y="5483395"/>
            <a:ext cx="61022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Government of Sindh </a:t>
            </a:r>
            <a:br>
              <a:rPr lang="en-US" sz="1800" dirty="0"/>
            </a:br>
            <a:r>
              <a:rPr lang="en-US" sz="1800" dirty="0"/>
              <a:t>Investment Department</a:t>
            </a:r>
            <a:br>
              <a:rPr lang="en-US" sz="1800" dirty="0"/>
            </a:br>
            <a:r>
              <a:rPr lang="en-US" sz="1800" dirty="0"/>
              <a:t>Project Implementation Unit (PIU)</a:t>
            </a:r>
            <a:br>
              <a:rPr lang="en-US" sz="1800" dirty="0"/>
            </a:br>
            <a:r>
              <a:rPr lang="en-US" sz="1800" dirty="0"/>
              <a:t>Competitive &amp; Livable City of Karachi (CLICK)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167328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306" y="291938"/>
            <a:ext cx="9144000" cy="5011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Department wise RLCO Mapping list</a:t>
            </a:r>
            <a:endParaRPr lang="en-PK" sz="4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C57443-96B8-A00D-DB6A-D93E25647E62}"/>
              </a:ext>
            </a:extLst>
          </p:cNvPr>
          <p:cNvSpPr txBox="1">
            <a:spLocks/>
          </p:cNvSpPr>
          <p:nvPr/>
        </p:nvSpPr>
        <p:spPr>
          <a:xfrm>
            <a:off x="466530" y="755597"/>
            <a:ext cx="11258939" cy="5011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PK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E9B63-835A-664A-765A-9F14D6BE56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11" t="13164" r="32215" b="55950"/>
          <a:stretch/>
        </p:blipFill>
        <p:spPr>
          <a:xfrm>
            <a:off x="1596435" y="793101"/>
            <a:ext cx="9164871" cy="399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0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306" y="291938"/>
            <a:ext cx="9144000" cy="5011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Department wise RLCO Mapping list</a:t>
            </a:r>
            <a:endParaRPr lang="en-PK" sz="4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C57443-96B8-A00D-DB6A-D93E25647E62}"/>
              </a:ext>
            </a:extLst>
          </p:cNvPr>
          <p:cNvSpPr txBox="1">
            <a:spLocks/>
          </p:cNvSpPr>
          <p:nvPr/>
        </p:nvSpPr>
        <p:spPr>
          <a:xfrm>
            <a:off x="466530" y="755597"/>
            <a:ext cx="11258939" cy="5011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PK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68FFB3-7154-4717-AFA3-372E90380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91" t="13839" r="32026" b="24051"/>
          <a:stretch/>
        </p:blipFill>
        <p:spPr>
          <a:xfrm>
            <a:off x="3035205" y="793101"/>
            <a:ext cx="6308202" cy="55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306" y="291938"/>
            <a:ext cx="9144000" cy="5011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Department wise RLCO Mapping list</a:t>
            </a:r>
            <a:endParaRPr lang="en-PK" sz="4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C57443-96B8-A00D-DB6A-D93E25647E62}"/>
              </a:ext>
            </a:extLst>
          </p:cNvPr>
          <p:cNvSpPr txBox="1">
            <a:spLocks/>
          </p:cNvSpPr>
          <p:nvPr/>
        </p:nvSpPr>
        <p:spPr>
          <a:xfrm>
            <a:off x="466530" y="755597"/>
            <a:ext cx="11258939" cy="5011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PK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ACFBC8-E6FD-783E-DE46-E39EA4D4F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22" t="12995" r="31930" b="46498"/>
          <a:stretch/>
        </p:blipFill>
        <p:spPr>
          <a:xfrm>
            <a:off x="653142" y="755597"/>
            <a:ext cx="6025449" cy="34026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E5F492-0AB3-17CA-106C-C791EF3B9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06" t="20929" r="32026" b="26244"/>
          <a:stretch/>
        </p:blipFill>
        <p:spPr>
          <a:xfrm>
            <a:off x="6665917" y="1154748"/>
            <a:ext cx="4872941" cy="36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98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306" y="291938"/>
            <a:ext cx="9144000" cy="5011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Department wise RLCO Mapping list</a:t>
            </a:r>
            <a:endParaRPr lang="en-PK" sz="4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C57443-96B8-A00D-DB6A-D93E25647E62}"/>
              </a:ext>
            </a:extLst>
          </p:cNvPr>
          <p:cNvSpPr txBox="1">
            <a:spLocks/>
          </p:cNvSpPr>
          <p:nvPr/>
        </p:nvSpPr>
        <p:spPr>
          <a:xfrm>
            <a:off x="466530" y="755597"/>
            <a:ext cx="11258939" cy="5011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PK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658A0-8C2D-ABF0-0980-9C835FF687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96" t="13164" r="32215" b="38397"/>
          <a:stretch/>
        </p:blipFill>
        <p:spPr>
          <a:xfrm>
            <a:off x="2374738" y="793101"/>
            <a:ext cx="7442521" cy="51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83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306" y="291938"/>
            <a:ext cx="9144000" cy="5011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Department wise RLCO Mapping list</a:t>
            </a:r>
            <a:endParaRPr lang="en-PK" sz="4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C57443-96B8-A00D-DB6A-D93E25647E62}"/>
              </a:ext>
            </a:extLst>
          </p:cNvPr>
          <p:cNvSpPr txBox="1">
            <a:spLocks/>
          </p:cNvSpPr>
          <p:nvPr/>
        </p:nvSpPr>
        <p:spPr>
          <a:xfrm>
            <a:off x="466530" y="755597"/>
            <a:ext cx="11258939" cy="5011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PK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C2CF1-6C7B-886C-8FBD-2ADD50B874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17" t="13333" r="32310" b="14093"/>
          <a:stretch/>
        </p:blipFill>
        <p:spPr>
          <a:xfrm>
            <a:off x="3055716" y="747578"/>
            <a:ext cx="5683170" cy="58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52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306" y="291938"/>
            <a:ext cx="9144000" cy="5011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Department wise RLCO Mapping list</a:t>
            </a:r>
            <a:endParaRPr lang="en-PK" sz="4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C57443-96B8-A00D-DB6A-D93E25647E62}"/>
              </a:ext>
            </a:extLst>
          </p:cNvPr>
          <p:cNvSpPr txBox="1">
            <a:spLocks/>
          </p:cNvSpPr>
          <p:nvPr/>
        </p:nvSpPr>
        <p:spPr>
          <a:xfrm>
            <a:off x="466530" y="755597"/>
            <a:ext cx="11258939" cy="5011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PK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373DA1-9B28-ABC6-98A8-0890055BC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86" t="13164" r="32026" b="41941"/>
          <a:stretch/>
        </p:blipFill>
        <p:spPr>
          <a:xfrm>
            <a:off x="2731625" y="793101"/>
            <a:ext cx="7149239" cy="45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31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306" y="291938"/>
            <a:ext cx="9144000" cy="5011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Department wise RLCO Mapping list</a:t>
            </a:r>
            <a:endParaRPr lang="en-PK" sz="4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C57443-96B8-A00D-DB6A-D93E25647E62}"/>
              </a:ext>
            </a:extLst>
          </p:cNvPr>
          <p:cNvSpPr txBox="1">
            <a:spLocks/>
          </p:cNvSpPr>
          <p:nvPr/>
        </p:nvSpPr>
        <p:spPr>
          <a:xfrm>
            <a:off x="466530" y="755597"/>
            <a:ext cx="11258939" cy="5011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PK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A10A67-2CB6-643C-4372-337E0E089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91" t="18326" r="32216" b="24388"/>
          <a:stretch/>
        </p:blipFill>
        <p:spPr>
          <a:xfrm>
            <a:off x="2935728" y="793101"/>
            <a:ext cx="6507156" cy="530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88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306" y="291938"/>
            <a:ext cx="9144000" cy="5011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Department wise RLCO Mapping list</a:t>
            </a:r>
            <a:endParaRPr lang="en-PK" sz="4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C57443-96B8-A00D-DB6A-D93E25647E62}"/>
              </a:ext>
            </a:extLst>
          </p:cNvPr>
          <p:cNvSpPr txBox="1">
            <a:spLocks/>
          </p:cNvSpPr>
          <p:nvPr/>
        </p:nvSpPr>
        <p:spPr>
          <a:xfrm>
            <a:off x="466530" y="755597"/>
            <a:ext cx="11258939" cy="5011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PK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DE4C6B-24AB-F3B4-87C8-42950A44E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5" t="13333" r="31931" b="65064"/>
          <a:stretch/>
        </p:blipFill>
        <p:spPr>
          <a:xfrm>
            <a:off x="2523281" y="755597"/>
            <a:ext cx="7315200" cy="225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38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306" y="291938"/>
            <a:ext cx="9144000" cy="986355"/>
          </a:xfrm>
        </p:spPr>
        <p:txBody>
          <a:bodyPr>
            <a:noAutofit/>
          </a:bodyPr>
          <a:lstStyle/>
          <a:p>
            <a:r>
              <a:rPr lang="en-US" sz="3600" dirty="0"/>
              <a:t>Provincial Working Groups/PIU</a:t>
            </a:r>
            <a:endParaRPr lang="en-PK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C57443-96B8-A00D-DB6A-D93E25647E62}"/>
              </a:ext>
            </a:extLst>
          </p:cNvPr>
          <p:cNvSpPr txBox="1">
            <a:spLocks/>
          </p:cNvSpPr>
          <p:nvPr/>
        </p:nvSpPr>
        <p:spPr>
          <a:xfrm>
            <a:off x="460309" y="1439604"/>
            <a:ext cx="11258939" cy="45506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>
              <a:buFont typeface="+mj-lt"/>
              <a:buAutoNum type="arabicPeriod"/>
            </a:pPr>
            <a:r>
              <a:rPr lang="en-US" sz="2600" dirty="0"/>
              <a:t>Project Implementation Unit, CLICK, Sindh Investment Department is functional with its Specialists, i.e. Senior Manager (BPR), Communication Specialist, Procurement Specialist, Sr. Automation Specialist and Legal Specialist;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800" dirty="0"/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/>
              <a:t>A Provincial Steering Committee on Regulatory Modernization and Automation is constituted to steer the progress under To-Be (Re-Engineering) exercise &amp; Automation into S-BOSS</a:t>
            </a:r>
            <a:endParaRPr lang="en-PK" sz="2800" dirty="0"/>
          </a:p>
        </p:txBody>
      </p:sp>
    </p:spTree>
    <p:extLst>
      <p:ext uri="{BB962C8B-B14F-4D97-AF65-F5344CB8AC3E}">
        <p14:creationId xmlns:p14="http://schemas.microsoft.com/office/powerpoint/2010/main" val="1789091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306" y="291938"/>
            <a:ext cx="9144000" cy="986355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Reforms Implemented under PRMI    </a:t>
            </a:r>
            <a:endParaRPr lang="en-PK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C57443-96B8-A00D-DB6A-D93E25647E62}"/>
              </a:ext>
            </a:extLst>
          </p:cNvPr>
          <p:cNvSpPr txBox="1">
            <a:spLocks/>
          </p:cNvSpPr>
          <p:nvPr/>
        </p:nvSpPr>
        <p:spPr>
          <a:xfrm>
            <a:off x="460309" y="1439604"/>
            <a:ext cx="11258939" cy="45506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>
              <a:buFont typeface="+mj-lt"/>
              <a:buAutoNum type="alphaLcParenR"/>
            </a:pPr>
            <a:r>
              <a:rPr lang="en-US" sz="5600" b="1" dirty="0"/>
              <a:t>Under PRMI, CLICK PIU, Sindh Investment Dept being focal department on PRMI has received Appreciation Letter from President of Pakistan on the launch of </a:t>
            </a:r>
            <a:r>
              <a:rPr lang="en-US" sz="5600" b="1" dirty="0" err="1"/>
              <a:t>Asaan</a:t>
            </a:r>
            <a:r>
              <a:rPr lang="en-US" sz="5600" b="1" dirty="0"/>
              <a:t> </a:t>
            </a:r>
            <a:r>
              <a:rPr lang="en-US" sz="5600" b="1" dirty="0" err="1"/>
              <a:t>Karobar</a:t>
            </a:r>
            <a:r>
              <a:rPr lang="en-US" sz="5600" b="1" dirty="0"/>
              <a:t> Web-Portal on behalf of Chief Secretary Sindh having completed 19 reforms for simplification, elimination and modernization in Sindh: </a:t>
            </a:r>
          </a:p>
          <a:p>
            <a:pPr marL="514350" indent="-514350" algn="l">
              <a:buFont typeface="+mj-lt"/>
              <a:buAutoNum type="alphaLcParenR"/>
            </a:pPr>
            <a:endParaRPr lang="en-US" sz="2400" b="1" dirty="0"/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6400" b="1" u="sng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Implemented Reforms:</a:t>
            </a:r>
            <a:endParaRPr lang="en-PK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License Validity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extended from 2 to 5 years.</a:t>
            </a:r>
            <a:endParaRPr lang="en-PK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Auto Workshop License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validity extended from 1 to 3 years</a:t>
            </a:r>
            <a:endParaRPr lang="en-PK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Fisheries License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Validity extended from 1 to 3 years. </a:t>
            </a:r>
            <a:endParaRPr lang="en-PK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Online &amp; Timely registration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partnerships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within seven (07) days </a:t>
            </a:r>
            <a:endParaRPr lang="en-PK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Online portal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building plan approvals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PK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20%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10%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reduced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Apprenticeship requirement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SMEs. </a:t>
            </a:r>
            <a:endParaRPr lang="en-PK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Special Commercial bench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expedite commercial dispute resolution</a:t>
            </a:r>
            <a:endParaRPr lang="en-PK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Alternate Dispute Resolution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introduced via amended CPC; Arbitrators onboard;</a:t>
            </a:r>
            <a:endParaRPr lang="en-PK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Online Case Management System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introduced.</a:t>
            </a:r>
            <a:endParaRPr lang="en-PK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Multiple inspections/assessments eliminated by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SESSI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PK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Multiple inspections eliminated by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SBCA</a:t>
            </a:r>
            <a:endParaRPr lang="en-PK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Timely Drug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Liscense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issuance enforced; </a:t>
            </a:r>
            <a:endParaRPr lang="en-PK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Time-based issuance of NOCs/Permits for Construction Permits</a:t>
            </a:r>
            <a:endParaRPr lang="en-PK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Time for environmental assessment reduced by SEPA. </a:t>
            </a:r>
            <a:endParaRPr lang="en-PK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Reduction in frequency of assessments/audits by SESSI.</a:t>
            </a:r>
            <a:endParaRPr lang="en-PK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Automatic NTN registration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partners /businesses 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Elimination of Spittoon requirement 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Elimination of Whitewashing Requirement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Fixing timelines for regist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ration of factory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lphaLcParenR"/>
            </a:pPr>
            <a:endParaRPr lang="en-US" sz="2400" b="1" dirty="0"/>
          </a:p>
          <a:p>
            <a:pPr algn="l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1866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78418"/>
            <a:ext cx="9144000" cy="501163"/>
          </a:xfrm>
        </p:spPr>
        <p:txBody>
          <a:bodyPr>
            <a:noAutofit/>
          </a:bodyPr>
          <a:lstStyle/>
          <a:p>
            <a:r>
              <a:rPr lang="en-US" dirty="0"/>
              <a:t>PROVINCIAL OSS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771153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306" y="291938"/>
            <a:ext cx="9144000" cy="986355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Reforms Underway under PRMI    </a:t>
            </a:r>
            <a:endParaRPr lang="en-PK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C57443-96B8-A00D-DB6A-D93E25647E62}"/>
              </a:ext>
            </a:extLst>
          </p:cNvPr>
          <p:cNvSpPr txBox="1">
            <a:spLocks/>
          </p:cNvSpPr>
          <p:nvPr/>
        </p:nvSpPr>
        <p:spPr>
          <a:xfrm>
            <a:off x="460309" y="1439604"/>
            <a:ext cx="11258939" cy="45506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Font typeface="+mj-lt"/>
              <a:buAutoNum type="alphaLcParenR"/>
            </a:pPr>
            <a:endParaRPr lang="en-US" sz="2400" b="1" dirty="0"/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u="sng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Contracts awarded to PITB</a:t>
            </a:r>
            <a:endParaRPr lang="en-P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Automation of Drug License (Delayed)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Automation of Food License (Partially implemented)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Multiple Inspection System (Recently Awarded)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E-Registration for Online Verification of Registration Title (Recently Awarded)</a:t>
            </a:r>
            <a:endParaRPr lang="en-US" sz="1000" b="1" dirty="0"/>
          </a:p>
          <a:p>
            <a:pPr algn="l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4756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306" y="291938"/>
            <a:ext cx="9144000" cy="986355"/>
          </a:xfrm>
        </p:spPr>
        <p:txBody>
          <a:bodyPr>
            <a:noAutofit/>
          </a:bodyPr>
          <a:lstStyle/>
          <a:p>
            <a:r>
              <a:rPr lang="en-US" sz="3600" dirty="0"/>
              <a:t>Business Process Re-Engineering</a:t>
            </a:r>
            <a:br>
              <a:rPr lang="en-US" sz="3600" dirty="0"/>
            </a:br>
            <a:r>
              <a:rPr lang="en-US" sz="2400" dirty="0"/>
              <a:t>Elimination/Simplification/Modernization</a:t>
            </a:r>
            <a:endParaRPr lang="en-PK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C57443-96B8-A00D-DB6A-D93E25647E62}"/>
              </a:ext>
            </a:extLst>
          </p:cNvPr>
          <p:cNvSpPr txBox="1">
            <a:spLocks/>
          </p:cNvSpPr>
          <p:nvPr/>
        </p:nvSpPr>
        <p:spPr>
          <a:xfrm>
            <a:off x="460309" y="1439604"/>
            <a:ext cx="11258939" cy="45506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/>
              <a:t>b) Under the CLICK Project, the elimination, simplification and modernization of RLCOs to start after approval of Re-Engineering which is in final stages;</a:t>
            </a:r>
          </a:p>
          <a:p>
            <a:pPr marL="514350" indent="-514350" algn="l">
              <a:buFont typeface="+mj-lt"/>
              <a:buAutoNum type="alphaLcParenR"/>
            </a:pPr>
            <a:endParaRPr lang="en-US" sz="2400" b="1" dirty="0"/>
          </a:p>
          <a:p>
            <a:pPr algn="l"/>
            <a:r>
              <a:rPr lang="en-US" sz="2400" b="1" dirty="0"/>
              <a:t>c) Draft To-Be Report of 15/16 Departments (for elimination, simplification and modernization) submitted EY; </a:t>
            </a:r>
          </a:p>
          <a:p>
            <a:pPr marL="514350" indent="-514350" algn="l">
              <a:buFont typeface="+mj-lt"/>
              <a:buAutoNum type="alphaLcParenR"/>
            </a:pPr>
            <a:endParaRPr lang="en-US" sz="2400" b="1" dirty="0"/>
          </a:p>
          <a:p>
            <a:pPr algn="l"/>
            <a:r>
              <a:rPr lang="en-US" sz="2400" b="1" dirty="0"/>
              <a:t>d) Private Sector Consultation conducted with KCCI, FPCCI, OICCI, PBC, SMEDA, Industrial Associations, etc. 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e) Elimination, Simplification and Modernization suggestions under To-Be Report incorporated; </a:t>
            </a:r>
          </a:p>
          <a:p>
            <a:pPr marL="514350" indent="-514350" algn="l">
              <a:buFont typeface="+mj-lt"/>
              <a:buAutoNum type="alphaLcParenR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14966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78418"/>
            <a:ext cx="9144000" cy="501163"/>
          </a:xfrm>
        </p:spPr>
        <p:txBody>
          <a:bodyPr>
            <a:noAutofit/>
          </a:bodyPr>
          <a:lstStyle/>
          <a:p>
            <a:r>
              <a:rPr lang="en-US" dirty="0"/>
              <a:t>FUTURE PLANS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025714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306" y="291938"/>
            <a:ext cx="9144000" cy="986355"/>
          </a:xfrm>
        </p:spPr>
        <p:txBody>
          <a:bodyPr>
            <a:noAutofit/>
          </a:bodyPr>
          <a:lstStyle/>
          <a:p>
            <a:r>
              <a:rPr lang="en-US" sz="3600" dirty="0"/>
              <a:t>Upcoming Automation/ </a:t>
            </a:r>
            <a:br>
              <a:rPr lang="en-US" sz="3600" dirty="0"/>
            </a:br>
            <a:r>
              <a:rPr lang="en-US" sz="3600" dirty="0"/>
              <a:t>Integration of Departments</a:t>
            </a:r>
            <a:endParaRPr lang="en-PK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C57443-96B8-A00D-DB6A-D93E25647E62}"/>
              </a:ext>
            </a:extLst>
          </p:cNvPr>
          <p:cNvSpPr txBox="1">
            <a:spLocks/>
          </p:cNvSpPr>
          <p:nvPr/>
        </p:nvSpPr>
        <p:spPr>
          <a:xfrm>
            <a:off x="460309" y="1439604"/>
            <a:ext cx="11258939" cy="45506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800" dirty="0"/>
          </a:p>
          <a:p>
            <a:pPr marL="514350" indent="-514350" algn="just">
              <a:buAutoNum type="alphaUcParenBoth"/>
            </a:pPr>
            <a:r>
              <a:rPr lang="en-US" sz="2800" dirty="0"/>
              <a:t>Procurement of Services of IT firm for S-</a:t>
            </a:r>
            <a:r>
              <a:rPr lang="en-US" sz="2800" dirty="0" err="1"/>
              <a:t>BoSS</a:t>
            </a:r>
            <a:r>
              <a:rPr lang="en-US" sz="2800" dirty="0"/>
              <a:t> Operationalization by March-April 24</a:t>
            </a:r>
          </a:p>
          <a:p>
            <a:pPr marL="514350" indent="-514350" algn="just">
              <a:buAutoNum type="alphaUcParenBoth"/>
            </a:pPr>
            <a:endParaRPr lang="en-US" sz="2800" dirty="0"/>
          </a:p>
          <a:p>
            <a:pPr marL="514350" indent="-514350" algn="just">
              <a:buAutoNum type="alphaUcParenBoth"/>
            </a:pPr>
            <a:r>
              <a:rPr lang="en-US" sz="2800" dirty="0"/>
              <a:t>Operationalization of 16 Departments/Agencies under S-</a:t>
            </a:r>
            <a:r>
              <a:rPr lang="en-US" sz="2800" dirty="0" err="1"/>
              <a:t>BoSS</a:t>
            </a:r>
            <a:r>
              <a:rPr lang="en-US" sz="2800" dirty="0"/>
              <a:t> by Dec 2025</a:t>
            </a:r>
          </a:p>
          <a:p>
            <a:pPr marL="514350" indent="-514350" algn="just">
              <a:buAutoNum type="alphaUcParenBoth"/>
            </a:pPr>
            <a:endParaRPr lang="en-US" sz="2800" dirty="0"/>
          </a:p>
          <a:p>
            <a:pPr marL="514350" indent="-514350" algn="just">
              <a:buAutoNum type="alphaUcParenBoth"/>
            </a:pPr>
            <a:r>
              <a:rPr lang="en-US" sz="2800" dirty="0"/>
              <a:t>Integration with Federal P-</a:t>
            </a:r>
            <a:r>
              <a:rPr lang="en-US" sz="2800" dirty="0" err="1"/>
              <a:t>BoSS</a:t>
            </a:r>
            <a:endParaRPr lang="en-PK" sz="2800" dirty="0"/>
          </a:p>
        </p:txBody>
      </p:sp>
    </p:spTree>
    <p:extLst>
      <p:ext uri="{BB962C8B-B14F-4D97-AF65-F5344CB8AC3E}">
        <p14:creationId xmlns:p14="http://schemas.microsoft.com/office/powerpoint/2010/main" val="736526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306" y="291938"/>
            <a:ext cx="9144000" cy="98635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Thanks</a:t>
            </a:r>
            <a:endParaRPr lang="en-PK" sz="3600" dirty="0"/>
          </a:p>
        </p:txBody>
      </p:sp>
    </p:spTree>
    <p:extLst>
      <p:ext uri="{BB962C8B-B14F-4D97-AF65-F5344CB8AC3E}">
        <p14:creationId xmlns:p14="http://schemas.microsoft.com/office/powerpoint/2010/main" val="1132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306" y="291938"/>
            <a:ext cx="9144000" cy="5011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PROVINCIAL OSS</a:t>
            </a:r>
            <a:endParaRPr lang="en-PK" sz="4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C57443-96B8-A00D-DB6A-D93E25647E62}"/>
              </a:ext>
            </a:extLst>
          </p:cNvPr>
          <p:cNvSpPr txBox="1">
            <a:spLocks/>
          </p:cNvSpPr>
          <p:nvPr/>
        </p:nvSpPr>
        <p:spPr>
          <a:xfrm>
            <a:off x="466530" y="755597"/>
            <a:ext cx="11258939" cy="5011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List of Departments to be Integrated</a:t>
            </a:r>
          </a:p>
          <a:p>
            <a:pPr algn="l"/>
            <a:endParaRPr lang="en-PK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2CEE7E-996A-58A7-4C59-252C2E902ADE}"/>
              </a:ext>
            </a:extLst>
          </p:cNvPr>
          <p:cNvGraphicFramePr>
            <a:graphicFrameLocks noGrp="1"/>
          </p:cNvGraphicFramePr>
          <p:nvPr/>
        </p:nvGraphicFramePr>
        <p:xfrm>
          <a:off x="1174876" y="1256760"/>
          <a:ext cx="9586429" cy="5593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003">
                  <a:extLst>
                    <a:ext uri="{9D8B030D-6E8A-4147-A177-3AD203B41FA5}">
                      <a16:colId xmlns:a16="http://schemas.microsoft.com/office/drawing/2014/main" val="2492629142"/>
                    </a:ext>
                  </a:extLst>
                </a:gridCol>
                <a:gridCol w="9037426">
                  <a:extLst>
                    <a:ext uri="{9D8B030D-6E8A-4147-A177-3AD203B41FA5}">
                      <a16:colId xmlns:a16="http://schemas.microsoft.com/office/drawing/2014/main" val="3791885109"/>
                    </a:ext>
                  </a:extLst>
                </a:gridCol>
              </a:tblGrid>
              <a:tr h="536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K" sz="2000">
                          <a:effectLst/>
                        </a:rPr>
                        <a:t>Sr. No 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K" sz="2000" dirty="0">
                          <a:effectLst/>
                        </a:rPr>
                        <a:t>Department </a:t>
                      </a:r>
                      <a:endParaRPr lang="en-P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6834768"/>
                  </a:ext>
                </a:extLst>
              </a:tr>
              <a:tr h="26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K" sz="2000">
                          <a:effectLst/>
                        </a:rPr>
                        <a:t>Industries and Commerce Department 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8653161"/>
                  </a:ext>
                </a:extLst>
              </a:tr>
              <a:tr h="26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K" sz="2000">
                          <a:effectLst/>
                        </a:rPr>
                        <a:t>Labour &amp; Human Resource Department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039195"/>
                  </a:ext>
                </a:extLst>
              </a:tr>
              <a:tr h="26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K" sz="2000">
                          <a:effectLst/>
                        </a:rPr>
                        <a:t>Sindh Environment Protection Agency 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4465906"/>
                  </a:ext>
                </a:extLst>
              </a:tr>
              <a:tr h="26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K" sz="2000">
                          <a:effectLst/>
                        </a:rPr>
                        <a:t>Sindh Employees Social Security Institution (SESSI)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79751"/>
                  </a:ext>
                </a:extLst>
              </a:tr>
              <a:tr h="26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K" sz="2000">
                          <a:effectLst/>
                        </a:rPr>
                        <a:t>Sindh Revenue Board (SRB)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3793427"/>
                  </a:ext>
                </a:extLst>
              </a:tr>
              <a:tr h="26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K" sz="2000">
                          <a:effectLst/>
                        </a:rPr>
                        <a:t>Sindh Food Authority (SFA) 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2383464"/>
                  </a:ext>
                </a:extLst>
              </a:tr>
              <a:tr h="26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K" sz="2000">
                          <a:effectLst/>
                        </a:rPr>
                        <a:t>Health Department 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0905497"/>
                  </a:ext>
                </a:extLst>
              </a:tr>
              <a:tr h="26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K" sz="2000">
                          <a:effectLst/>
                        </a:rPr>
                        <a:t>Sindh Health Care Commission 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9267556"/>
                  </a:ext>
                </a:extLst>
              </a:tr>
              <a:tr h="26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K" sz="2000">
                          <a:effectLst/>
                        </a:rPr>
                        <a:t>Energy Department 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0296234"/>
                  </a:ext>
                </a:extLst>
              </a:tr>
              <a:tr h="26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K" sz="2000">
                          <a:effectLst/>
                        </a:rPr>
                        <a:t>School Education Department 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3055048"/>
                  </a:ext>
                </a:extLst>
              </a:tr>
              <a:tr h="26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11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K" sz="2000">
                          <a:effectLst/>
                        </a:rPr>
                        <a:t>College Education Department 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6685002"/>
                  </a:ext>
                </a:extLst>
              </a:tr>
              <a:tr h="26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K" sz="2000">
                          <a:effectLst/>
                        </a:rPr>
                        <a:t>Excise, Taxation and Narcotics Control Department 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3977521"/>
                  </a:ext>
                </a:extLst>
              </a:tr>
              <a:tr h="26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K" sz="2000">
                          <a:effectLst/>
                        </a:rPr>
                        <a:t>1</a:t>
                      </a:r>
                      <a:r>
                        <a:rPr lang="en-US" sz="2000">
                          <a:effectLst/>
                        </a:rPr>
                        <a:t>3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K" sz="2000">
                          <a:effectLst/>
                        </a:rPr>
                        <a:t>Board of Revenue Sindh 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9774429"/>
                  </a:ext>
                </a:extLst>
              </a:tr>
              <a:tr h="26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K" sz="2000">
                          <a:effectLst/>
                        </a:rPr>
                        <a:t>14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K" sz="2000">
                          <a:effectLst/>
                        </a:rPr>
                        <a:t>Agriculture Department 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3452196"/>
                  </a:ext>
                </a:extLst>
              </a:tr>
              <a:tr h="26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K" sz="2000">
                          <a:effectLst/>
                        </a:rPr>
                        <a:t>15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K" sz="2000">
                          <a:effectLst/>
                        </a:rPr>
                        <a:t>Sindh Building Control Authority (SBCA)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8129018"/>
                  </a:ext>
                </a:extLst>
              </a:tr>
              <a:tr h="26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16</a:t>
                      </a:r>
                      <a:endParaRPr lang="en-P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Local Government Department</a:t>
                      </a:r>
                      <a:endParaRPr lang="en-P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7855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22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306" y="291938"/>
            <a:ext cx="9144000" cy="986355"/>
          </a:xfrm>
        </p:spPr>
        <p:txBody>
          <a:bodyPr>
            <a:noAutofit/>
          </a:bodyPr>
          <a:lstStyle/>
          <a:p>
            <a:r>
              <a:rPr lang="en-US" sz="3600" dirty="0"/>
              <a:t>List of Departments Integrated So Far (RLCOs)</a:t>
            </a:r>
            <a:endParaRPr lang="en-PK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C57443-96B8-A00D-DB6A-D93E25647E62}"/>
              </a:ext>
            </a:extLst>
          </p:cNvPr>
          <p:cNvSpPr txBox="1">
            <a:spLocks/>
          </p:cNvSpPr>
          <p:nvPr/>
        </p:nvSpPr>
        <p:spPr>
          <a:xfrm>
            <a:off x="460309" y="1439604"/>
            <a:ext cx="11258939" cy="45506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Partnership Registration (Industries Department)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Employer Registration (SESSI)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Shop Registration (</a:t>
            </a:r>
            <a:r>
              <a:rPr lang="en-US" sz="2800" dirty="0" err="1"/>
              <a:t>Labour</a:t>
            </a:r>
            <a:r>
              <a:rPr lang="en-US" sz="2800" dirty="0"/>
              <a:t> Department)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Professional Tax (Excise, Taxation &amp; Narcotics Control Department)</a:t>
            </a:r>
          </a:p>
          <a:p>
            <a:pPr marL="514350" indent="-514350" algn="l">
              <a:buFont typeface="+mj-lt"/>
              <a:buAutoNum type="arabicPeriod"/>
            </a:pPr>
            <a:endParaRPr lang="en-US" sz="2800" dirty="0"/>
          </a:p>
          <a:p>
            <a:pPr algn="just"/>
            <a:r>
              <a:rPr lang="en-US" sz="2000" dirty="0"/>
              <a:t>The above agencies were automated front end under World Bank’s KNIP Project and the Sindh Business Registration Portal was developed by PITB; The SBRP is being managed by Doing Business Reforms Implementation Unit (DBRIU) headed by Director DBRIU</a:t>
            </a:r>
          </a:p>
          <a:p>
            <a:pPr algn="l"/>
            <a:endParaRPr lang="en-PK" sz="2800" dirty="0"/>
          </a:p>
        </p:txBody>
      </p:sp>
    </p:spTree>
    <p:extLst>
      <p:ext uri="{BB962C8B-B14F-4D97-AF65-F5344CB8AC3E}">
        <p14:creationId xmlns:p14="http://schemas.microsoft.com/office/powerpoint/2010/main" val="351441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306" y="291938"/>
            <a:ext cx="9144000" cy="986355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Upcoming Automations of RLCOs</a:t>
            </a:r>
            <a:endParaRPr lang="en-PK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C57443-96B8-A00D-DB6A-D93E25647E62}"/>
              </a:ext>
            </a:extLst>
          </p:cNvPr>
          <p:cNvSpPr txBox="1">
            <a:spLocks/>
          </p:cNvSpPr>
          <p:nvPr/>
        </p:nvSpPr>
        <p:spPr>
          <a:xfrm>
            <a:off x="460309" y="1439604"/>
            <a:ext cx="11258939" cy="51264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2600" b="1" u="sng" dirty="0"/>
              <a:t>Improvement of Business Climate and City Competitiveness Component of Competitiveness and Livable City of Karachi Project (World Bank)</a:t>
            </a:r>
          </a:p>
          <a:p>
            <a:pPr marL="514350" indent="-514350" algn="l">
              <a:buFont typeface="+mj-lt"/>
              <a:buAutoNum type="arabicPeriod"/>
            </a:pPr>
            <a:endParaRPr lang="en-US" sz="1800" dirty="0"/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/>
              <a:t>The PIU CLICK SID is entrusted with Business Process Re-Engineering and Automation of RLCOs of 16 Departments mentioned on Slide 3;</a:t>
            </a:r>
          </a:p>
          <a:p>
            <a:pPr marL="514350" indent="-514350" algn="l">
              <a:buFont typeface="+mj-lt"/>
              <a:buAutoNum type="arabicPeriod"/>
            </a:pPr>
            <a:endParaRPr lang="en-US" sz="1800" dirty="0"/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/>
              <a:t>So far, the </a:t>
            </a:r>
            <a:r>
              <a:rPr lang="en-US" sz="1800" b="1" dirty="0"/>
              <a:t>Consolidated Business Registry (CBR) </a:t>
            </a:r>
            <a:r>
              <a:rPr lang="en-US" sz="1800" dirty="0"/>
              <a:t>has been finalized;</a:t>
            </a:r>
          </a:p>
          <a:p>
            <a:pPr marL="514350" indent="-514350" algn="l">
              <a:buFont typeface="+mj-lt"/>
              <a:buAutoNum type="arabicPeriod"/>
            </a:pPr>
            <a:endParaRPr lang="en-US" sz="1800" dirty="0"/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/>
              <a:t>232 RLCOs across 16 Departments have been identified; 132 RLCOs are being prioritized;</a:t>
            </a:r>
          </a:p>
          <a:p>
            <a:pPr marL="514350" indent="-514350" algn="l">
              <a:buFont typeface="+mj-lt"/>
              <a:buAutoNum type="arabicPeriod"/>
            </a:pPr>
            <a:endParaRPr lang="en-US" sz="1800" dirty="0"/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/>
              <a:t>For Simplification/Modernization and Automation, AS-IS Mapping of 16/16 departments has been done; </a:t>
            </a:r>
          </a:p>
          <a:p>
            <a:pPr marL="514350" indent="-514350" algn="l">
              <a:buFont typeface="+mj-lt"/>
              <a:buAutoNum type="arabicPeriod"/>
            </a:pPr>
            <a:endParaRPr lang="en-US" sz="1800" dirty="0"/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/>
              <a:t>Validation of modernized mapping is being conducted and 15/16 Depts have validated;</a:t>
            </a:r>
          </a:p>
          <a:p>
            <a:pPr marL="514350" indent="-514350" algn="l">
              <a:buFont typeface="+mj-lt"/>
              <a:buAutoNum type="arabicPeriod"/>
            </a:pPr>
            <a:endParaRPr lang="en-US" sz="1800" dirty="0"/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/>
              <a:t>Re-Engineering of 16/16 Departments completed; </a:t>
            </a:r>
          </a:p>
          <a:p>
            <a:pPr marL="514350" indent="-514350" algn="l">
              <a:buFont typeface="+mj-lt"/>
              <a:buAutoNum type="arabicPeriod"/>
            </a:pPr>
            <a:endParaRPr lang="en-US" sz="1800" dirty="0"/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/>
              <a:t>The Re-Engineered RLCOs will be automated and already automated </a:t>
            </a:r>
            <a:r>
              <a:rPr lang="en-US" sz="1800" dirty="0" err="1"/>
              <a:t>rlcos</a:t>
            </a:r>
            <a:r>
              <a:rPr lang="en-US" sz="1800" dirty="0"/>
              <a:t> will be integrated into Sindh Business One Stop Shop by an IT firm;</a:t>
            </a:r>
          </a:p>
          <a:p>
            <a:pPr marL="514350" indent="-514350" algn="l">
              <a:buFont typeface="+mj-lt"/>
              <a:buAutoNum type="arabicPeriod"/>
            </a:pPr>
            <a:endParaRPr lang="en-US" sz="1800" dirty="0"/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/>
              <a:t>The IT firm will be onboard by April-May 2024; Operationalizing to start from Aug 2024;</a:t>
            </a:r>
          </a:p>
          <a:p>
            <a:pPr marL="514350" indent="-514350" algn="l">
              <a:buFont typeface="+mj-lt"/>
              <a:buAutoNum type="arabicPeriod"/>
            </a:pPr>
            <a:endParaRPr lang="en-US" sz="1800" dirty="0"/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/>
              <a:t>The S-</a:t>
            </a:r>
            <a:r>
              <a:rPr lang="en-US" sz="1800" dirty="0" err="1"/>
              <a:t>BoSS</a:t>
            </a:r>
            <a:r>
              <a:rPr lang="en-US" sz="1800" dirty="0"/>
              <a:t> will be functionalized completely across 16 departments by Dec 2025;</a:t>
            </a:r>
          </a:p>
          <a:p>
            <a:pPr marL="514350" indent="-514350" algn="l"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923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306" y="291938"/>
            <a:ext cx="9144000" cy="986355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Upcoming Automations of RLCOs</a:t>
            </a:r>
            <a:endParaRPr lang="en-PK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C57443-96B8-A00D-DB6A-D93E25647E62}"/>
              </a:ext>
            </a:extLst>
          </p:cNvPr>
          <p:cNvSpPr txBox="1">
            <a:spLocks/>
          </p:cNvSpPr>
          <p:nvPr/>
        </p:nvSpPr>
        <p:spPr>
          <a:xfrm>
            <a:off x="460309" y="1439604"/>
            <a:ext cx="11258939" cy="45506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/>
              <a:t>Interim Automations:</a:t>
            </a:r>
          </a:p>
          <a:p>
            <a:pPr algn="l"/>
            <a:endParaRPr lang="en-US" sz="2800" b="1" u="sng" dirty="0"/>
          </a:p>
          <a:p>
            <a:pPr algn="l"/>
            <a:r>
              <a:rPr lang="en-US" sz="2800" b="1" u="sng" dirty="0"/>
              <a:t>Process mapping of following licenses completed; Automation assigned to PITB under SID contract:</a:t>
            </a:r>
          </a:p>
          <a:p>
            <a:pPr algn="l"/>
            <a:endParaRPr lang="en-US" sz="2800" b="1" u="sng" dirty="0"/>
          </a:p>
          <a:p>
            <a:pPr algn="l"/>
            <a:r>
              <a:rPr lang="en-US" sz="2800" b="1" u="sng" dirty="0"/>
              <a:t>Jan-June 2023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Registration of Food Businesses (Sindh Food Authority) by PITB</a:t>
            </a:r>
          </a:p>
          <a:p>
            <a:pPr marL="514350" indent="-514350" algn="l">
              <a:buFont typeface="+mj-lt"/>
              <a:buAutoNum type="arabicPeriod"/>
            </a:pPr>
            <a:endParaRPr lang="en-US" sz="2800" dirty="0"/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Registration of Drug License (Health Department) by PITB</a:t>
            </a:r>
          </a:p>
          <a:p>
            <a:pPr marL="514350" indent="-514350" algn="l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772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306" y="291938"/>
            <a:ext cx="9144000" cy="986355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Upcoming Automation/ </a:t>
            </a:r>
            <a:br>
              <a:rPr lang="en-US" sz="3600" dirty="0"/>
            </a:br>
            <a:r>
              <a:rPr lang="en-US" sz="3600" dirty="0"/>
              <a:t>Integration of Departments</a:t>
            </a:r>
            <a:endParaRPr lang="en-PK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C57443-96B8-A00D-DB6A-D93E25647E62}"/>
              </a:ext>
            </a:extLst>
          </p:cNvPr>
          <p:cNvSpPr txBox="1">
            <a:spLocks/>
          </p:cNvSpPr>
          <p:nvPr/>
        </p:nvSpPr>
        <p:spPr>
          <a:xfrm>
            <a:off x="460309" y="1439604"/>
            <a:ext cx="11258939" cy="45506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/>
              <a:t>Sindh Business One Stop Shop---A portal to provide regulatory approval of 232* RLCOs across 16 departments will be integrated among each other as well as with Federal Agencies in consultation with Provincial Cabinet.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List of RLCOs and Departments is mentioned in the Consolidated Business Registry being provided along with the Presentation.</a:t>
            </a:r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  <a:p>
            <a:pPr algn="just"/>
            <a:r>
              <a:rPr lang="en-US" sz="1600" dirty="0"/>
              <a:t>* The No. of Licenses to be covered/automated under CLICK ongoing phase to be limited to 100-130 licenses due to timelines constraints as project closing date is June 30</a:t>
            </a:r>
            <a:r>
              <a:rPr lang="en-US" sz="1600" baseline="30000" dirty="0"/>
              <a:t>th</a:t>
            </a:r>
            <a:r>
              <a:rPr lang="en-US" sz="1600" dirty="0"/>
              <a:t> 2024.</a:t>
            </a:r>
            <a:endParaRPr lang="en-PK" sz="1600" dirty="0"/>
          </a:p>
        </p:txBody>
      </p:sp>
    </p:spTree>
    <p:extLst>
      <p:ext uri="{BB962C8B-B14F-4D97-AF65-F5344CB8AC3E}">
        <p14:creationId xmlns:p14="http://schemas.microsoft.com/office/powerpoint/2010/main" val="364633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78418"/>
            <a:ext cx="9144000" cy="501163"/>
          </a:xfrm>
        </p:spPr>
        <p:txBody>
          <a:bodyPr>
            <a:noAutofit/>
          </a:bodyPr>
          <a:lstStyle/>
          <a:p>
            <a:r>
              <a:rPr lang="en-US" dirty="0"/>
              <a:t>RLCOs Mapping Exercise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98690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59B-5A7A-4F40-0524-39259290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306" y="291938"/>
            <a:ext cx="9144000" cy="5011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Department wise RLCO Mapping list</a:t>
            </a:r>
            <a:endParaRPr lang="en-PK" sz="4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C57443-96B8-A00D-DB6A-D93E25647E62}"/>
              </a:ext>
            </a:extLst>
          </p:cNvPr>
          <p:cNvSpPr txBox="1">
            <a:spLocks/>
          </p:cNvSpPr>
          <p:nvPr/>
        </p:nvSpPr>
        <p:spPr>
          <a:xfrm>
            <a:off x="466530" y="755597"/>
            <a:ext cx="11258939" cy="5011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PK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C891D2-732C-A62A-5110-D44234AAD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57" t="14008" r="31930" b="14599"/>
          <a:stretch/>
        </p:blipFill>
        <p:spPr>
          <a:xfrm>
            <a:off x="2696902" y="905069"/>
            <a:ext cx="5937812" cy="58141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39F4591-E495-C943-8D21-77A3AA52696A}"/>
              </a:ext>
            </a:extLst>
          </p:cNvPr>
          <p:cNvSpPr txBox="1">
            <a:spLocks/>
          </p:cNvSpPr>
          <p:nvPr/>
        </p:nvSpPr>
        <p:spPr>
          <a:xfrm>
            <a:off x="982825" y="755597"/>
            <a:ext cx="9144000" cy="2427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dirty="0"/>
              <a:t>List of 140/232 licenses is shared below; while the complete list of RLCOs is being compiled in final stages and will be shared shortly too; </a:t>
            </a:r>
            <a:endParaRPr lang="en-PK" sz="1200" dirty="0"/>
          </a:p>
        </p:txBody>
      </p:sp>
    </p:spTree>
    <p:extLst>
      <p:ext uri="{BB962C8B-B14F-4D97-AF65-F5344CB8AC3E}">
        <p14:creationId xmlns:p14="http://schemas.microsoft.com/office/powerpoint/2010/main" val="21741870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</TotalTime>
  <Words>1037</Words>
  <Application>Microsoft Office PowerPoint</Application>
  <PresentationFormat>Widescreen</PresentationFormat>
  <Paragraphs>144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Wingdings 3</vt:lpstr>
      <vt:lpstr>Facet</vt:lpstr>
      <vt:lpstr>ACTIVITIES BY SINDH  GOVERNMENT UNDER PRMI November 2023 </vt:lpstr>
      <vt:lpstr>PROVINCIAL OSS</vt:lpstr>
      <vt:lpstr>PROVINCIAL OSS</vt:lpstr>
      <vt:lpstr>List of Departments Integrated So Far (RLCOs)</vt:lpstr>
      <vt:lpstr>Upcoming Automations of RLCOs</vt:lpstr>
      <vt:lpstr>Upcoming Automations of RLCOs</vt:lpstr>
      <vt:lpstr>Upcoming Automation/  Integration of Departments</vt:lpstr>
      <vt:lpstr>RLCOs Mapping Exercise</vt:lpstr>
      <vt:lpstr>Department wise RLCO Mapping list</vt:lpstr>
      <vt:lpstr>Department wise RLCO Mapping list</vt:lpstr>
      <vt:lpstr>Department wise RLCO Mapping list</vt:lpstr>
      <vt:lpstr>Department wise RLCO Mapping list</vt:lpstr>
      <vt:lpstr>Department wise RLCO Mapping list</vt:lpstr>
      <vt:lpstr>Department wise RLCO Mapping list</vt:lpstr>
      <vt:lpstr>Department wise RLCO Mapping list</vt:lpstr>
      <vt:lpstr>Department wise RLCO Mapping list</vt:lpstr>
      <vt:lpstr>Department wise RLCO Mapping list</vt:lpstr>
      <vt:lpstr>Provincial Working Groups/PIU</vt:lpstr>
      <vt:lpstr>Reforms Implemented under PRMI    </vt:lpstr>
      <vt:lpstr>Reforms Underway under PRMI    </vt:lpstr>
      <vt:lpstr>Business Process Re-Engineering Elimination/Simplification/Modernization</vt:lpstr>
      <vt:lpstr>FUTURE PLANS</vt:lpstr>
      <vt:lpstr>Upcoming Automation/  Integration of Departments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BY PROVINCIAL GOVERNMENT UNDER PRMI</dc:title>
  <dc:creator>Asif Kareem</dc:creator>
  <cp:lastModifiedBy>Asif Kareem</cp:lastModifiedBy>
  <cp:revision>10</cp:revision>
  <cp:lastPrinted>2022-12-16T08:50:31Z</cp:lastPrinted>
  <dcterms:created xsi:type="dcterms:W3CDTF">2022-12-08T11:34:23Z</dcterms:created>
  <dcterms:modified xsi:type="dcterms:W3CDTF">2023-11-06T09:18:47Z</dcterms:modified>
</cp:coreProperties>
</file>